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</p:sldMasterIdLst>
  <p:notesMasterIdLst>
    <p:notesMasterId r:id="rId35"/>
  </p:notesMasterIdLst>
  <p:sldIdLst>
    <p:sldId id="278" r:id="rId3"/>
    <p:sldId id="308" r:id="rId4"/>
    <p:sldId id="276" r:id="rId5"/>
    <p:sldId id="258" r:id="rId6"/>
    <p:sldId id="27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8" r:id="rId15"/>
    <p:sldId id="286" r:id="rId16"/>
    <p:sldId id="287" r:id="rId17"/>
    <p:sldId id="290" r:id="rId18"/>
    <p:sldId id="289" r:id="rId19"/>
    <p:sldId id="299" r:id="rId20"/>
    <p:sldId id="296" r:id="rId21"/>
    <p:sldId id="291" r:id="rId22"/>
    <p:sldId id="292" r:id="rId23"/>
    <p:sldId id="293" r:id="rId24"/>
    <p:sldId id="294" r:id="rId25"/>
    <p:sldId id="297" r:id="rId26"/>
    <p:sldId id="301" r:id="rId27"/>
    <p:sldId id="302" r:id="rId28"/>
    <p:sldId id="303" r:id="rId29"/>
    <p:sldId id="304" r:id="rId30"/>
    <p:sldId id="305" r:id="rId31"/>
    <p:sldId id="271" r:id="rId32"/>
    <p:sldId id="306" r:id="rId33"/>
    <p:sldId id="307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33CCCC"/>
    <a:srgbClr val="00CC99"/>
    <a:srgbClr val="FFCCCC"/>
    <a:srgbClr val="990033"/>
    <a:srgbClr val="006699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8" autoAdjust="0"/>
    <p:restoredTop sz="93273" autoAdjust="0"/>
  </p:normalViewPr>
  <p:slideViewPr>
    <p:cSldViewPr>
      <p:cViewPr varScale="1">
        <p:scale>
          <a:sx n="69" d="100"/>
          <a:sy n="69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945745-F442-4CBE-970C-874A8769E07C}" type="datetimeFigureOut">
              <a:rPr lang="en-US"/>
              <a:pPr>
                <a:defRPr/>
              </a:pPr>
              <a:t>11/04/2022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66CC08-0B19-4FC3-A9ED-24EAB1B17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13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0BEBA5-FC5D-40FB-8F1E-97E6E5FC2774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904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74 h 1906"/>
                <a:gd name="T4" fmla="*/ 6054 w 5740"/>
                <a:gd name="T5" fmla="*/ 574 h 1906"/>
                <a:gd name="T6" fmla="*/ 60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24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F42DD-B652-41DC-9175-33D25F418C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4168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1EA6-0644-431F-9959-B0B3BAD0B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11675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EF5E7-7105-4E5C-9384-53D0DDD6E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1007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08DF-999E-43C6-865C-105AF757E9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08509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3720-B673-4E2B-9EC6-9B265147E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15760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3799-B6CA-4E99-BF07-66D3803251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12467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378D2-EBD8-47B2-B41A-7AE81E816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07247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5086-B349-4AF2-A8B8-C0812863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0492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2019-4D32-4397-94AD-B339855AAC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99966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30D30-048F-4D7E-9688-2D031568A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5963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402444D-35D8-4FFF-A21E-F39784E6B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140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101B8-DDE7-46ED-9940-AD5A67B9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77161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BA52C-3F5E-490E-9A5C-0ABA2B73B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84233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72CFC-765C-476A-A9C5-7B1B00D5E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93145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77B39-9078-4DEE-AFA0-676599F84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69054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5D223-473F-413F-AEAC-786EF25777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23934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7C7E2-59F0-48F4-932A-B6E23A8A9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13772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3404-9E02-4ABD-96A7-630256867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490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22CF4-037C-46CA-93D2-80FB328C4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9933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C0909-1D5C-4822-8AAA-998EBA562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78167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7A91-C029-4542-B624-CA6749419E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5883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6131E-9B02-45CC-A305-2233468913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736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BD5949-5D8C-4967-BA8F-B02125222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4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4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4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14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74 h 1906"/>
                <a:gd name="T4" fmla="*/ 6054 w 5740"/>
                <a:gd name="T5" fmla="*/ 574 h 1906"/>
                <a:gd name="T6" fmla="*/ 60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3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C01654-E63E-4EBF-8076-1B68DA115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08" r:id="rId2"/>
    <p:sldLayoutId id="2147484415" r:id="rId3"/>
    <p:sldLayoutId id="2147484409" r:id="rId4"/>
    <p:sldLayoutId id="2147484410" r:id="rId5"/>
    <p:sldLayoutId id="2147484411" r:id="rId6"/>
    <p:sldLayoutId id="2147484416" r:id="rId7"/>
    <p:sldLayoutId id="2147484417" r:id="rId8"/>
    <p:sldLayoutId id="2147484418" r:id="rId9"/>
    <p:sldLayoutId id="2147484412" r:id="rId10"/>
    <p:sldLayoutId id="2147484419" r:id="rId11"/>
  </p:sldLayoutIdLst>
  <p:transition spd="slow">
    <p:push dir="u"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8.jp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447800"/>
            <a:ext cx="8191471" cy="1917682"/>
          </a:xfrm>
          <a:prstGeom prst="rect">
            <a:avLst/>
          </a:prstGeom>
          <a:noFill/>
        </p:spPr>
        <p:txBody>
          <a:bodyPr wrap="none">
            <a:prstTxWarp prst="textTriangle">
              <a:avLst>
                <a:gd name="adj" fmla="val 4842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rgbClr val="00FF99"/>
                  </a:solidFill>
                  <a:prstDash val="solid"/>
                </a:ln>
                <a:gradFill>
                  <a:gsLst>
                    <a:gs pos="100000">
                      <a:srgbClr val="008080"/>
                    </a:gs>
                    <a:gs pos="3000">
                      <a:srgbClr val="009999"/>
                    </a:gs>
                    <a:gs pos="71000">
                      <a:schemeClr val="accent1">
                        <a:lumMod val="75000"/>
                      </a:schemeClr>
                    </a:gs>
                    <a:gs pos="36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 MỪNG</a:t>
            </a:r>
          </a:p>
          <a:p>
            <a:pPr algn="ctr">
              <a:defRPr/>
            </a:pPr>
            <a:r>
              <a:rPr lang="en-US" sz="5400" b="1" dirty="0">
                <a:ln w="9525">
                  <a:solidFill>
                    <a:srgbClr val="00FF99"/>
                  </a:solidFill>
                  <a:prstDash val="solid"/>
                </a:ln>
                <a:gradFill>
                  <a:gsLst>
                    <a:gs pos="2000">
                      <a:srgbClr val="00CC99"/>
                    </a:gs>
                    <a:gs pos="67000">
                      <a:schemeClr val="accent2">
                        <a:lumMod val="75000"/>
                      </a:schemeClr>
                    </a:gs>
                    <a:gs pos="38000">
                      <a:schemeClr val="accent1">
                        <a:lumMod val="75000"/>
                      </a:schemeClr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LỚP HỌC TRỰC TUYẾN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29" y="3733800"/>
            <a:ext cx="910936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Lưu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ý: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tắt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mic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50000">
                    <a:srgbClr val="FF0000"/>
                  </a:gs>
                  <a:gs pos="22000">
                    <a:srgbClr val="FFC000"/>
                  </a:gs>
                  <a:gs pos="0">
                    <a:srgbClr val="FFFF00"/>
                  </a:gs>
                  <a:gs pos="76000">
                    <a:srgbClr val="FFC000"/>
                  </a:gs>
                  <a:gs pos="98000">
                    <a:srgbClr val="FFFF00"/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defRPr/>
            </a:pP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mở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mic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giáo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viên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đặt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câu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hỏi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50000">
                      <a:srgbClr val="FF0000"/>
                    </a:gs>
                    <a:gs pos="22000">
                      <a:srgbClr val="FFC000"/>
                    </a:gs>
                    <a:gs pos="0">
                      <a:srgbClr val="FFFF00"/>
                    </a:gs>
                    <a:gs pos="76000">
                      <a:srgbClr val="FFC000"/>
                    </a:gs>
                    <a:gs pos="98000">
                      <a:srgbClr val="FFFF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6291" y="292330"/>
            <a:ext cx="27895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ỦY BAN NHÂN DÂN QUẬN 8</a:t>
            </a:r>
          </a:p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TRUNG HỌC CƠ SỞ</a:t>
            </a:r>
          </a:p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LÝ THÁNH TÔNG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7953" y="5418416"/>
            <a:ext cx="5129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GV: 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PHẠM THỊ KIM LOAN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4" y="1752600"/>
            <a:ext cx="6646566" cy="483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56"/>
            <a:ext cx="4093575" cy="27472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52400" y="3126222"/>
            <a:ext cx="25637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altLang="en-US" sz="3600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1445778"/>
            <a:ext cx="4750274" cy="121919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dirty="0" err="1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n w="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ransition spd="slow"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9" y="228600"/>
            <a:ext cx="7493351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33390"/>
            <a:ext cx="4932709" cy="33246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0600" y="609600"/>
            <a:ext cx="7519095" cy="991378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Đây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là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 con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vật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gì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CCCCFF"/>
                </a:solidFill>
                <a:latin typeface="Rosewood Std Regular" panose="04090804040204020202" pitchFamily="82" charset="0"/>
              </a:rPr>
              <a:t> ?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4618" y="5850208"/>
            <a:ext cx="3255963" cy="830997"/>
          </a:xfrm>
          <a:prstGeom prst="rect">
            <a:avLst/>
          </a:prstGeom>
          <a:gradFill>
            <a:gsLst>
              <a:gs pos="47000">
                <a:srgbClr val="009999"/>
              </a:gs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76200">
            <a:gradFill>
              <a:gsLst>
                <a:gs pos="56000">
                  <a:srgbClr val="000000"/>
                </a:gs>
                <a:gs pos="0">
                  <a:srgbClr val="000000"/>
                </a:gs>
                <a:gs pos="100000">
                  <a:srgbClr val="000000"/>
                </a:gs>
              </a:gsLst>
              <a:lin ang="5400000" scaled="1"/>
            </a:gradFill>
            <a:prstDash val="sys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gradFill>
                  <a:gsLst>
                    <a:gs pos="56000">
                      <a:srgbClr val="000000"/>
                    </a:gs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Rosewood Std Regular" panose="04090804040204020202" pitchFamily="82" charset="0"/>
              </a:rPr>
              <a:t>Con </a:t>
            </a:r>
            <a:r>
              <a:rPr lang="en-US" sz="4800" dirty="0" err="1">
                <a:gradFill>
                  <a:gsLst>
                    <a:gs pos="56000">
                      <a:srgbClr val="000000"/>
                    </a:gs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Rosewood Std Regular" panose="04090804040204020202" pitchFamily="82" charset="0"/>
              </a:rPr>
              <a:t>Tê</a:t>
            </a:r>
            <a:r>
              <a:rPr lang="en-US" sz="4800" dirty="0">
                <a:gradFill>
                  <a:gsLst>
                    <a:gs pos="56000">
                      <a:srgbClr val="000000"/>
                    </a:gs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Rosewood Std Regular" panose="04090804040204020202" pitchFamily="82" charset="0"/>
              </a:rPr>
              <a:t> </a:t>
            </a:r>
            <a:r>
              <a:rPr lang="en-US" sz="4800" dirty="0" err="1">
                <a:gradFill>
                  <a:gsLst>
                    <a:gs pos="56000">
                      <a:srgbClr val="000000"/>
                    </a:gs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Rosewood Std Regular" panose="04090804040204020202" pitchFamily="82" charset="0"/>
              </a:rPr>
              <a:t>Tê</a:t>
            </a:r>
            <a:r>
              <a:rPr lang="en-US" sz="4800" dirty="0">
                <a:gradFill>
                  <a:gsLst>
                    <a:gs pos="56000">
                      <a:srgbClr val="000000"/>
                    </a:gs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Rosewood Std Regular" panose="04090804040204020202" pitchFamily="82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1066800"/>
            <a:ext cx="6858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 smtClean="0">
                <a:solidFill>
                  <a:srgbClr val="002060"/>
                </a:solidFill>
                <a:latin typeface="VNI-Times" pitchFamily="2" charset="0"/>
              </a:rPr>
              <a:t>* </a:t>
            </a:r>
            <a:r>
              <a:rPr lang="en-US" sz="2800" b="1" i="1" dirty="0" err="1" smtClean="0">
                <a:solidFill>
                  <a:srgbClr val="002060"/>
                </a:solidFill>
                <a:latin typeface="VNI-Duff" pitchFamily="2" charset="0"/>
              </a:rPr>
              <a:t>Sau</a:t>
            </a:r>
            <a:r>
              <a:rPr lang="en-US" sz="2800" b="1" i="1" dirty="0" smtClean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khi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quan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saùt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aûnh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treân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chuùng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ta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thaáy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hoaï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tieát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laø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vaø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vaät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.</a:t>
            </a:r>
          </a:p>
          <a:p>
            <a:pPr algn="just">
              <a:defRPr/>
            </a:pPr>
            <a:r>
              <a:rPr lang="en-US" sz="3600" b="1" i="1" dirty="0" smtClean="0">
                <a:solidFill>
                  <a:srgbClr val="002060"/>
                </a:solidFill>
                <a:latin typeface="VNI-Duff" pitchFamily="2" charset="0"/>
              </a:rPr>
              <a:t>* </a:t>
            </a:r>
            <a:r>
              <a:rPr lang="en-US" sz="2800" b="1" i="1" dirty="0" err="1" smtClean="0">
                <a:solidFill>
                  <a:srgbClr val="002060"/>
                </a:solidFill>
                <a:latin typeface="VNI-Duff" pitchFamily="2" charset="0"/>
              </a:rPr>
              <a:t>Tuy</a:t>
            </a:r>
            <a:r>
              <a:rPr lang="en-US" sz="2800" b="1" i="1" dirty="0" smtClean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loaøi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ñoäng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vaät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treân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veà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daùng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khoâng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ñeïp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nhö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loaøi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ñoäng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vaät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khaùc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như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: con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coâng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, con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chim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, con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böôm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VNI-Duff" pitchFamily="2" charset="0"/>
              </a:rPr>
              <a:t>böôùm</a:t>
            </a:r>
            <a:r>
              <a:rPr lang="en-US" sz="2800" b="1" i="1" dirty="0" smtClean="0">
                <a:solidFill>
                  <a:srgbClr val="002060"/>
                </a:solidFill>
                <a:latin typeface="VNI-Duff" pitchFamily="2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Nhöng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chuùng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ta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ñaõ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taïo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nhöõng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hoaï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tieát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giuùp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caùc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vaät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treân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raát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ñaùng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yeâu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vaø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xinh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ñeïp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nhöng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vaãn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giöõ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ñöôïc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ñaëc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ñieåm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rieâng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cuûa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VNI-Duff" pitchFamily="2" charset="0"/>
              </a:rPr>
              <a:t>noù</a:t>
            </a:r>
            <a:r>
              <a:rPr lang="en-US" sz="2800" b="1" i="1" dirty="0">
                <a:solidFill>
                  <a:srgbClr val="002060"/>
                </a:solidFill>
                <a:latin typeface="VNI-Duff" pitchFamily="2" charset="0"/>
              </a:rPr>
              <a:t>. </a:t>
            </a:r>
          </a:p>
        </p:txBody>
      </p:sp>
    </p:spTree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033318"/>
            <a:ext cx="4301837" cy="5735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23" y="1064480"/>
            <a:ext cx="2850573" cy="57611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9" y="2973690"/>
            <a:ext cx="2716695" cy="3786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3429000" y="31750"/>
            <a:ext cx="2678113" cy="708025"/>
          </a:xfrm>
          <a:prstGeom prst="rect">
            <a:avLst/>
          </a:prstGeom>
          <a:solidFill>
            <a:srgbClr val="C0C0C0"/>
          </a:solidFill>
          <a:ln w="76200">
            <a:solidFill>
              <a:schemeClr val="accent4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7113" y="709613"/>
            <a:ext cx="1371600" cy="768350"/>
          </a:xfrm>
          <a:prstGeom prst="rect">
            <a:avLst/>
          </a:prstGeom>
          <a:solidFill>
            <a:srgbClr val="B2B2B2"/>
          </a:solidFill>
          <a:ln w="76200">
            <a:solidFill>
              <a:schemeClr val="accent4">
                <a:lumMod val="2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4400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7125" y="1493838"/>
            <a:ext cx="1362075" cy="1322387"/>
          </a:xfrm>
          <a:prstGeom prst="rect">
            <a:avLst/>
          </a:prstGeom>
          <a:solidFill>
            <a:srgbClr val="969696"/>
          </a:solidFill>
          <a:ln w="76200">
            <a:solidFill>
              <a:schemeClr val="accent4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0">
        <p:blinds dir="vert"/>
      </p:transition>
    </mc:Choice>
    <mc:Fallback xmlns="">
      <p:transition spd="slow" advTm="3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2438400"/>
            <a:ext cx="16764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ÖÙng</a:t>
            </a:r>
            <a:r>
              <a:rPr lang="en-US" sz="32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Duïng</a:t>
            </a:r>
            <a:endParaRPr lang="en-US" sz="3200" b="1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latin typeface="VNI-Cooper" pitchFamily="2" charset="0"/>
            </a:endParaRPr>
          </a:p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Trong</a:t>
            </a:r>
            <a:r>
              <a:rPr lang="en-US" sz="32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Baøi</a:t>
            </a:r>
            <a:r>
              <a:rPr lang="en-US" sz="32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Veõ</a:t>
            </a:r>
            <a:r>
              <a:rPr lang="en-US" sz="32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VNI-Cooper" pitchFamily="2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76" y="106507"/>
            <a:ext cx="4946073" cy="6594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1" y="106507"/>
            <a:ext cx="6686549" cy="66865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58" y="142443"/>
            <a:ext cx="6522891" cy="6522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43" y="553100"/>
            <a:ext cx="7416800" cy="417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46" y="-163859"/>
            <a:ext cx="5716913" cy="68651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0">
        <p14:rippl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19" y="688467"/>
            <a:ext cx="6019800" cy="6019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3295998" y="72914"/>
            <a:ext cx="5728855" cy="615553"/>
          </a:xfrm>
          <a:prstGeom prst="rect">
            <a:avLst/>
          </a:prstGeom>
          <a:solidFill>
            <a:schemeClr val="accent4">
              <a:lumMod val="1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400" b="1" dirty="0" err="1" smtClean="0">
                <a:solidFill>
                  <a:srgbClr val="66FFFF"/>
                </a:solidFill>
                <a:latin typeface="VNI-Ariston" pitchFamily="2" charset="0"/>
              </a:rPr>
              <a:t>ÖÙng</a:t>
            </a:r>
            <a:r>
              <a:rPr lang="en-US" altLang="en-US" sz="3400" b="1" dirty="0" smtClean="0">
                <a:solidFill>
                  <a:srgbClr val="66FFFF"/>
                </a:solidFill>
                <a:latin typeface="VNI-Ariston" pitchFamily="2" charset="0"/>
              </a:rPr>
              <a:t> </a:t>
            </a:r>
            <a:r>
              <a:rPr lang="en-US" altLang="en-US" sz="3400" b="1" dirty="0" err="1" smtClean="0">
                <a:solidFill>
                  <a:srgbClr val="66FFFF"/>
                </a:solidFill>
                <a:latin typeface="VNI-Ariston" pitchFamily="2" charset="0"/>
              </a:rPr>
              <a:t>Duïng</a:t>
            </a:r>
            <a:r>
              <a:rPr lang="en-US" altLang="en-US" sz="3400" b="1" dirty="0" smtClean="0">
                <a:solidFill>
                  <a:srgbClr val="66FFFF"/>
                </a:solidFill>
                <a:latin typeface="VNI-Ariston" pitchFamily="2" charset="0"/>
              </a:rPr>
              <a:t> </a:t>
            </a:r>
            <a:r>
              <a:rPr lang="en-US" altLang="en-US" sz="3400" b="1" dirty="0" err="1" smtClean="0">
                <a:solidFill>
                  <a:srgbClr val="66FFFF"/>
                </a:solidFill>
                <a:latin typeface="VNI-Ariston" pitchFamily="2" charset="0"/>
              </a:rPr>
              <a:t>Trong</a:t>
            </a:r>
            <a:r>
              <a:rPr lang="en-US" altLang="en-US" sz="3400" b="1" dirty="0" smtClean="0">
                <a:solidFill>
                  <a:srgbClr val="66FFFF"/>
                </a:solidFill>
                <a:latin typeface="VNI-Ariston" pitchFamily="2" charset="0"/>
              </a:rPr>
              <a:t> </a:t>
            </a:r>
            <a:r>
              <a:rPr lang="en-US" altLang="en-US" sz="3400" b="1" dirty="0" err="1" smtClean="0">
                <a:solidFill>
                  <a:srgbClr val="66FFFF"/>
                </a:solidFill>
                <a:latin typeface="VNI-Ariston" pitchFamily="2" charset="0"/>
              </a:rPr>
              <a:t>Ñôøi</a:t>
            </a:r>
            <a:r>
              <a:rPr lang="en-US" altLang="en-US" sz="3400" b="1" dirty="0" smtClean="0">
                <a:solidFill>
                  <a:srgbClr val="66FFFF"/>
                </a:solidFill>
                <a:latin typeface="VNI-Ariston" pitchFamily="2" charset="0"/>
              </a:rPr>
              <a:t> </a:t>
            </a:r>
            <a:r>
              <a:rPr lang="en-US" altLang="en-US" sz="3400" b="1" dirty="0" err="1" smtClean="0">
                <a:solidFill>
                  <a:srgbClr val="66FFFF"/>
                </a:solidFill>
                <a:latin typeface="VNI-Ariston" pitchFamily="2" charset="0"/>
              </a:rPr>
              <a:t>Soáng</a:t>
            </a:r>
            <a:r>
              <a:rPr lang="en-US" altLang="en-US" sz="3400" b="1" dirty="0" smtClean="0">
                <a:solidFill>
                  <a:srgbClr val="66FFFF"/>
                </a:solidFill>
                <a:latin typeface="VNI-Ariston" pitchFamily="2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18" y="838200"/>
            <a:ext cx="5868191" cy="5868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5" y="1318768"/>
            <a:ext cx="6219825" cy="5448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3325"/>
            <a:ext cx="7752875" cy="5159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93" y="488295"/>
            <a:ext cx="4025966" cy="64201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54" y="-224864"/>
            <a:ext cx="4086620" cy="7133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1563"/>
            <a:ext cx="8428702" cy="495806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0">
        <p14:honeycomb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1219200"/>
            <a:ext cx="739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i="1" dirty="0" smtClean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 smtClean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Vaäy</a:t>
            </a:r>
            <a:r>
              <a:rPr lang="en-US" sz="4000" b="1" i="1" dirty="0" smtClean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chuùng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ta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söû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duïng</a:t>
            </a:r>
            <a:endParaRPr lang="en-US" sz="4000" b="1" i="1" dirty="0">
              <a:solidFill>
                <a:schemeClr val="tx2">
                  <a:lumMod val="50000"/>
                </a:schemeClr>
              </a:solidFill>
              <a:latin typeface="VNI-Duff" pitchFamily="2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hoaï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trí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ñeå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laøm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chemeClr val="tx2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?</a:t>
            </a:r>
          </a:p>
          <a:p>
            <a:pPr>
              <a:defRPr/>
            </a:pP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Hoạ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tiết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trí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phuø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vaø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tăng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theâm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đồ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VNI-Duff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0">
        <p14:switch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5655" y="5316682"/>
            <a:ext cx="3429001" cy="4524315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2.Cách </a:t>
            </a:r>
          </a:p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Tạo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 </a:t>
            </a:r>
          </a:p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Hoa</a:t>
            </a:r>
            <a:endParaRPr lang="en-US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ntique" panose="00000400000000000000" pitchFamily="2" charset="0"/>
            </a:endParaRPr>
          </a:p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Tiết</a:t>
            </a:r>
            <a:endParaRPr lang="en-US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ntique" panose="00000400000000000000" pitchFamily="2" charset="0"/>
            </a:endParaRPr>
          </a:p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Trang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 </a:t>
            </a:r>
          </a:p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ntique" panose="00000400000000000000" pitchFamily="2" charset="0"/>
              </a:rPr>
              <a:t>trí</a:t>
            </a:r>
            <a:endParaRPr lang="en-US" sz="4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ntique" panose="00000400000000000000" pitchFamily="2" charset="0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-228600" y="-1219200"/>
            <a:ext cx="8397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1</a:t>
            </a:r>
          </a:p>
        </p:txBody>
      </p:sp>
      <p:pic>
        <p:nvPicPr>
          <p:cNvPr id="2662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6670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3962400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846365" cy="6411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57200" y="1371600"/>
            <a:ext cx="3352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3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y2mate.com - Happy Birthday Senori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308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gallery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8105"/>
            <a:ext cx="4676775" cy="632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3708"/>
            <a:ext cx="4495800" cy="6490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18" y="220918"/>
            <a:ext cx="3684984" cy="6538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14:prism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77" y="-304800"/>
            <a:ext cx="9144000" cy="7467600"/>
            <a:chOff x="0" y="-304800"/>
            <a:chExt cx="9144000" cy="74676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003" y="-304800"/>
              <a:ext cx="5273993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152927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878635" cy="5621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85763"/>
            <a:ext cx="4479925" cy="597376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doors dir="vert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" y="438150"/>
            <a:ext cx="4543365" cy="6362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0">
        <p14:prism isInverted="1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5000">
        <p14:warp dir="in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" y="0"/>
            <a:ext cx="9101667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84" y="3492359"/>
            <a:ext cx="4577195" cy="3379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42333" y="3413708"/>
            <a:ext cx="1828800" cy="3416320"/>
          </a:xfrm>
          <a:prstGeom prst="rect">
            <a:avLst/>
          </a:prstGeom>
          <a:solidFill>
            <a:srgbClr val="002060"/>
          </a:solidFill>
          <a:ln w="762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5400" b="1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5400" b="1" dirty="0" err="1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5400" b="1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3458168"/>
            <a:ext cx="2495550" cy="332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0">
        <p14:shred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19200"/>
            <a:ext cx="8229600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1447800"/>
            <a:ext cx="40479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100000">
                      <a:srgbClr val="000000"/>
                    </a:gs>
                    <a:gs pos="0">
                      <a:srgbClr val="FF0000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  <a:t>3.Thực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100000">
                      <a:srgbClr val="000000"/>
                    </a:gs>
                    <a:gs pos="0">
                      <a:srgbClr val="FF0000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  <a:t>Hành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gradFill>
                <a:gsLst>
                  <a:gs pos="100000">
                    <a:srgbClr val="000000"/>
                  </a:gs>
                  <a:gs pos="0">
                    <a:srgbClr val="FF0000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66700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>
              <a:ln>
                <a:solidFill>
                  <a:srgbClr val="333333"/>
                </a:solidFill>
              </a:ln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 smtClean="0">
                <a:ln>
                  <a:solidFill>
                    <a:srgbClr val="333333"/>
                  </a:solidFill>
                </a:ln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n>
                <a:solidFill>
                  <a:srgbClr val="333333"/>
                </a:solidFill>
              </a:ln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wind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880" y="516377"/>
            <a:ext cx="7947137" cy="923330"/>
          </a:xfrm>
          <a:prstGeom prst="rect">
            <a:avLst/>
          </a:prstGeom>
          <a:solidFill>
            <a:srgbClr val="FF9933"/>
          </a:solidFill>
          <a:ln w="76200">
            <a:solidFill>
              <a:schemeClr val="accent4">
                <a:lumMod val="1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Một </a:t>
            </a:r>
            <a:r>
              <a:rPr lang="en-US" sz="5400" b="1" dirty="0" err="1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số</a:t>
            </a:r>
            <a:r>
              <a:rPr lang="en-US" sz="5400" b="1" dirty="0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 </a:t>
            </a:r>
            <a:r>
              <a:rPr lang="en-US" sz="5400" b="1" dirty="0" err="1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hoạ</a:t>
            </a:r>
            <a:r>
              <a:rPr lang="en-US" sz="5400" b="1" dirty="0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 </a:t>
            </a:r>
            <a:r>
              <a:rPr lang="en-US" sz="5400" b="1" dirty="0" err="1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tiết</a:t>
            </a:r>
            <a:r>
              <a:rPr lang="en-US" sz="5400" b="1" dirty="0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 </a:t>
            </a:r>
            <a:r>
              <a:rPr lang="en-US" sz="5400" b="1" dirty="0" err="1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tham</a:t>
            </a:r>
            <a:r>
              <a:rPr lang="en-US" sz="5400" b="1" dirty="0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 </a:t>
            </a:r>
            <a:r>
              <a:rPr lang="en-US" sz="5400" b="1" dirty="0" err="1">
                <a:ln w="28575">
                  <a:solidFill>
                    <a:srgbClr val="006699"/>
                  </a:solidFill>
                  <a:prstDash val="solid"/>
                </a:ln>
                <a:solidFill>
                  <a:srgbClr val="3399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ld English Text MT" panose="03040902040508030806" pitchFamily="66" charset="0"/>
              </a:rPr>
              <a:t>khảo</a:t>
            </a:r>
            <a:endParaRPr lang="en-US" sz="5400" b="1" dirty="0">
              <a:ln w="28575">
                <a:solidFill>
                  <a:srgbClr val="006699"/>
                </a:solidFill>
                <a:prstDash val="solid"/>
              </a:ln>
              <a:solidFill>
                <a:srgbClr val="3399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ld English Text MT" panose="03040902040508030806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499"/>
            <a:ext cx="4360970" cy="46759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8463"/>
            <a:ext cx="45720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2" y="1856499"/>
            <a:ext cx="8731476" cy="4911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y2mate.com - TẤU KHÚC TỰ TÂM  NGUYỄN TRẦN TRUNG QUÂN  OFFICIAL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533" y="211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000">
        <p14:pan dir="u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7394426" cy="640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533400"/>
            <a:ext cx="8686800" cy="5392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3" y="76200"/>
            <a:ext cx="6857999" cy="68579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y2mate.com - TẤU KHÚC TỰ TÂM  NGUYỄN TRẦN TRUNG QUÂN  OFFICIAL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162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>
        <p14:ferris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5924550" cy="55098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62" y="1061657"/>
            <a:ext cx="5514975" cy="55149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346933"/>
            <a:ext cx="6238058" cy="626017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5526"/>
            <a:ext cx="6428702" cy="6441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0">
        <p14:vortex dir="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285"/>
            <a:ext cx="4383367" cy="64797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285"/>
            <a:ext cx="3220640" cy="6441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35" y="193010"/>
            <a:ext cx="4267200" cy="6400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36" y="198285"/>
            <a:ext cx="4713736" cy="65026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54" y="0"/>
            <a:ext cx="4577536" cy="6477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67011"/>
            <a:ext cx="4513607" cy="63865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57599" y="4724400"/>
            <a:ext cx="1879041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400" b="1" dirty="0" err="1">
                <a:ln w="57150">
                  <a:gradFill>
                    <a:gsLst>
                      <a:gs pos="9000">
                        <a:srgbClr val="7030A0"/>
                      </a:gs>
                      <a:gs pos="31000">
                        <a:srgbClr val="FF0000"/>
                      </a:gs>
                      <a:gs pos="53000">
                        <a:srgbClr val="FFFF00"/>
                      </a:gs>
                      <a:gs pos="79000">
                        <a:srgbClr val="00FF99"/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400" b="1" dirty="0">
                <a:ln w="57150">
                  <a:gradFill>
                    <a:gsLst>
                      <a:gs pos="9000">
                        <a:srgbClr val="7030A0"/>
                      </a:gs>
                      <a:gs pos="31000">
                        <a:srgbClr val="FF0000"/>
                      </a:gs>
                      <a:gs pos="53000">
                        <a:srgbClr val="FFFF00"/>
                      </a:gs>
                      <a:gs pos="79000">
                        <a:srgbClr val="00FF99"/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4: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4627" y="1541572"/>
            <a:ext cx="9144000" cy="4876800"/>
          </a:xfrm>
          <a:prstGeom prst="rect">
            <a:avLst/>
          </a:prstGeom>
          <a:noFill/>
        </p:spPr>
        <p:txBody>
          <a:bodyPr spcFirstLastPara="1">
            <a:prstTxWarp prst="textArchDown">
              <a:avLst>
                <a:gd name="adj" fmla="val 42192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4800" b="1" spc="50" dirty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gradFill>
                  <a:gsLst>
                    <a:gs pos="69000">
                      <a:srgbClr val="00FF99"/>
                    </a:gs>
                    <a:gs pos="35000">
                      <a:srgbClr val="FFFF00"/>
                    </a:gs>
                    <a:gs pos="0">
                      <a:srgbClr val="FF0000"/>
                    </a:gs>
                    <a:gs pos="100000">
                      <a:schemeClr val="bg2">
                        <a:lumMod val="50000"/>
                      </a:schemeClr>
                    </a:gs>
                  </a:gsLst>
                  <a:lin ang="5400000" scaled="1"/>
                </a:gra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Centur" pitchFamily="2" charset="0"/>
              </a:rPr>
              <a:t>TẠO HOẠ TIẾT TRANG TRÍ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3063" y="879853"/>
            <a:ext cx="4341253" cy="132343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defRPr/>
            </a:pP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drap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381000"/>
            <a:ext cx="6400800" cy="54102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8800" b="1" dirty="0" smtClean="0">
                <a:solidFill>
                  <a:srgbClr val="FFFF66"/>
                </a:solidFill>
                <a:latin typeface="VNI-Ariston" pitchFamily="2" charset="0"/>
              </a:rPr>
              <a:t>  </a:t>
            </a:r>
            <a:r>
              <a:rPr lang="en-US" altLang="en-US" sz="8800" b="1" dirty="0" smtClean="0">
                <a:solidFill>
                  <a:schemeClr val="accent1">
                    <a:lumMod val="75000"/>
                  </a:schemeClr>
                </a:solidFill>
                <a:latin typeface="VNI-Ariston" pitchFamily="2" charset="0"/>
              </a:rPr>
              <a:t> 	</a:t>
            </a:r>
            <a:r>
              <a:rPr lang="en-US" altLang="en-US" sz="8800" b="1" dirty="0" err="1" smtClean="0">
                <a:solidFill>
                  <a:srgbClr val="FF3300"/>
                </a:solidFill>
                <a:latin typeface="VNI-Ariston" pitchFamily="2" charset="0"/>
              </a:rPr>
              <a:t>Daën</a:t>
            </a:r>
            <a:r>
              <a:rPr lang="en-US" altLang="en-US" sz="8800" b="1" dirty="0" smtClean="0">
                <a:solidFill>
                  <a:srgbClr val="FF3300"/>
                </a:solidFill>
                <a:latin typeface="VNI-Ariston" pitchFamily="2" charset="0"/>
              </a:rPr>
              <a:t> </a:t>
            </a:r>
            <a:r>
              <a:rPr lang="en-US" altLang="en-US" sz="8800" b="1" dirty="0" err="1" smtClean="0">
                <a:solidFill>
                  <a:srgbClr val="FF3300"/>
                </a:solidFill>
                <a:latin typeface="VNI-Ariston" pitchFamily="2" charset="0"/>
              </a:rPr>
              <a:t>doø</a:t>
            </a:r>
            <a:r>
              <a:rPr lang="en-US" altLang="en-US" sz="8800" b="1" dirty="0">
                <a:solidFill>
                  <a:srgbClr val="FF3300"/>
                </a:solidFill>
                <a:latin typeface="VNI-Ariston" pitchFamily="2" charset="0"/>
              </a:rPr>
              <a:t>:</a:t>
            </a:r>
            <a:endParaRPr lang="en-US" altLang="en-US" sz="8800" b="1" dirty="0" smtClean="0">
              <a:solidFill>
                <a:srgbClr val="FF3300"/>
              </a:solidFill>
              <a:latin typeface="VNI-Ariston" pitchFamily="2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     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  <a:sym typeface="Webdings" panose="05030102010509060703" pitchFamily="18" charset="2"/>
              </a:rPr>
              <a:t>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Xem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tröôùc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baøi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5 “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Đề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taøi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tranh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phong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caûnh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”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  <a:sym typeface="Webdings" panose="05030102010509060703" pitchFamily="18" charset="2"/>
              </a:rPr>
              <a:t>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Söu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taàm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tranh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aûnh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veà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phong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caûnh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ñaát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nöôùc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,</a:t>
            </a:r>
            <a:endParaRPr lang="en-US" alt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VNI-Ariston" pitchFamily="2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queâ</a:t>
            </a:r>
            <a:r>
              <a:rPr lang="en-US" altLang="en-US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 </a:t>
            </a:r>
            <a:r>
              <a:rPr lang="en-US" altLang="en-US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höông</a:t>
            </a:r>
            <a:r>
              <a:rPr lang="en-US" altLang="en-US" b="1" dirty="0">
                <a:solidFill>
                  <a:schemeClr val="bg2">
                    <a:lumMod val="75000"/>
                    <a:lumOff val="25000"/>
                  </a:schemeClr>
                </a:solidFill>
                <a:latin typeface="VNI-Ariston" pitchFamily="2" charset="0"/>
              </a:rPr>
              <a:t>.</a:t>
            </a:r>
            <a:endParaRPr lang="en-US" alt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VNI-Aristo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810000"/>
            <a:ext cx="4280339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8575">
                  <a:solidFill>
                    <a:srgbClr val="000000"/>
                  </a:solidFill>
                  <a:prstDash val="solid"/>
                </a:ln>
                <a:solidFill>
                  <a:srgbClr val="C0C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for </a:t>
            </a:r>
          </a:p>
          <a:p>
            <a:pPr algn="ctr">
              <a:defRPr/>
            </a:pPr>
            <a:r>
              <a:rPr lang="en-US" sz="6600" b="1" dirty="0">
                <a:ln w="28575">
                  <a:solidFill>
                    <a:srgbClr val="000000"/>
                  </a:solidFill>
                  <a:prstDash val="solid"/>
                </a:ln>
                <a:solidFill>
                  <a:srgbClr val="C0C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watching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971800"/>
            <a:ext cx="5267981" cy="156966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9600" b="1" dirty="0">
                <a:ln w="57150">
                  <a:solidFill>
                    <a:schemeClr val="accent4">
                      <a:lumMod val="10000"/>
                    </a:schemeClr>
                  </a:solidFill>
                  <a:prstDash val="solid"/>
                </a:ln>
                <a:gradFill>
                  <a:gsLst>
                    <a:gs pos="28000">
                      <a:schemeClr val="accent4">
                        <a:lumMod val="90000"/>
                      </a:schemeClr>
                    </a:gs>
                    <a:gs pos="61000">
                      <a:schemeClr val="accent4">
                        <a:lumMod val="10000"/>
                      </a:schemeClr>
                    </a:gs>
                  </a:gsLst>
                  <a:lin ang="5400000" scaled="1"/>
                </a:gradFill>
              </a:rPr>
              <a:t>See You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-25400"/>
            <a:ext cx="8229600" cy="1173163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FF3399"/>
                </a:solidFill>
                <a:latin typeface="VNI-Bandit" pitchFamily="2" charset="0"/>
              </a:rPr>
              <a:t>1. QUAN SAÙT VAØ NHAÄN XEÙT</a:t>
            </a:r>
            <a:endParaRPr lang="en-US" sz="2000" dirty="0">
              <a:solidFill>
                <a:srgbClr val="FF3399"/>
              </a:solidFill>
              <a:latin typeface="VNI-Bandit" pitchFamily="2" charset="0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2516188"/>
            <a:ext cx="808672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5038" y="855663"/>
            <a:ext cx="82089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Nhìn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hình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veõ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cho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bieát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ñaây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laø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con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gì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VNI-Bandit" pitchFamily="2" charset="0"/>
              </a:rPr>
              <a:t> ? </a:t>
            </a:r>
          </a:p>
          <a:p>
            <a:pPr>
              <a:defRPr/>
            </a:pPr>
            <a:endParaRPr lang="en-US" sz="1600" dirty="0">
              <a:solidFill>
                <a:schemeClr val="accent2">
                  <a:lumMod val="75000"/>
                </a:schemeClr>
              </a:solidFill>
              <a:latin typeface="VNI-Aristo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038" y="1241425"/>
            <a:ext cx="8285162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Duø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nhìn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vaøo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ñaàu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tieân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hay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cuoái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cuøng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thì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chuùng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vaãn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nhaän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ñoù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laø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: Con </a:t>
            </a:r>
            <a:r>
              <a:rPr lang="en-US" sz="2000" b="1" i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Giaùn</a:t>
            </a:r>
            <a:r>
              <a:rPr lang="en-US" sz="2000" b="1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haõy</a:t>
            </a:r>
            <a:r>
              <a:rPr lang="en-US" sz="2000" b="1" dirty="0" smtClean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bieát</a:t>
            </a:r>
            <a:r>
              <a:rPr lang="en-US" sz="2000" b="1" dirty="0" smtClean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Taïo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Hoaï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Tieát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laø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VNI-Bandit" pitchFamily="2" charset="0"/>
                <a:cs typeface="Times New Roman" panose="02020603050405020304" pitchFamily="18" charset="0"/>
              </a:rPr>
              <a:t> ?</a:t>
            </a:r>
          </a:p>
          <a:p>
            <a:pPr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VNI-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wind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1371600" y="1295400"/>
            <a:ext cx="71628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i="1" dirty="0" err="1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4000" b="1" i="1" dirty="0" smtClean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753F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y2mate.com - TAY TRÁI CHỈ TRĂNG 左手指月  VĂN MAI HƯƠNG  Live 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6982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prestig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52600"/>
            <a:ext cx="5080535" cy="3142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81200"/>
            <a:ext cx="3543300" cy="472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77000" y="5000625"/>
            <a:ext cx="2667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Rau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7125" y="4894263"/>
            <a:ext cx="25908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Rau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lang="en-US" sz="2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562600" y="5854700"/>
            <a:ext cx="3429000" cy="430213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3400" y="302763"/>
            <a:ext cx="7581900" cy="11985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Một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số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hình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ảnh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 minh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hoạ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NI-Rush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fractur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228600" y="1168400"/>
            <a:ext cx="311308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đây là hoa gì ?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143000" y="4232275"/>
            <a:ext cx="26844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Dương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0056"/>
            <a:ext cx="5324475" cy="6665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38200"/>
            <a:ext cx="5395584" cy="53955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crush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472825" cy="4765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3920958" cy="52279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72070" y="210245"/>
            <a:ext cx="7720425" cy="830997"/>
          </a:xfrm>
          <a:prstGeom prst="rect">
            <a:avLst/>
          </a:prstGeom>
          <a:solidFill>
            <a:srgbClr val="660033"/>
          </a:solidFill>
          <a:ln w="38100">
            <a:noFill/>
            <a:prstDash val="dash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4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1" y="2743200"/>
            <a:ext cx="4685972" cy="39903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313020" y="1514475"/>
            <a:ext cx="2396810" cy="830997"/>
          </a:xfrm>
          <a:prstGeom prst="rect">
            <a:avLst/>
          </a:prstGeom>
          <a:solidFill>
            <a:srgbClr val="FFCCCC"/>
          </a:solidFill>
          <a:ln w="76200">
            <a:solidFill>
              <a:srgbClr val="990033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dirty="0" err="1">
                <a:solidFill>
                  <a:srgbClr val="990033"/>
                </a:solidFill>
                <a:latin typeface="Antique" panose="00000400000000000000" pitchFamily="2" charset="0"/>
              </a:rPr>
              <a:t>Cá</a:t>
            </a:r>
            <a:r>
              <a:rPr lang="en-US" altLang="en-US" sz="4800" dirty="0">
                <a:solidFill>
                  <a:srgbClr val="990033"/>
                </a:solidFill>
                <a:latin typeface="Antique" panose="00000400000000000000" pitchFamily="2" charset="0"/>
              </a:rPr>
              <a:t> </a:t>
            </a:r>
            <a:r>
              <a:rPr lang="en-US" altLang="en-US" sz="4800" dirty="0" err="1">
                <a:solidFill>
                  <a:srgbClr val="990033"/>
                </a:solidFill>
                <a:latin typeface="Antique" panose="00000400000000000000" pitchFamily="2" charset="0"/>
              </a:rPr>
              <a:t>sấu</a:t>
            </a:r>
            <a:endParaRPr lang="en-US" altLang="en-US" sz="4800" dirty="0">
              <a:solidFill>
                <a:srgbClr val="990033"/>
              </a:solidFill>
              <a:latin typeface="Antiqu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ageCurlDoubl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448</Words>
  <Application>Microsoft Office PowerPoint</Application>
  <PresentationFormat>On-screen Show (4:3)</PresentationFormat>
  <Paragraphs>74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AGOldFace-Outline</vt:lpstr>
      <vt:lpstr>Antique</vt:lpstr>
      <vt:lpstr>Arial</vt:lpstr>
      <vt:lpstr>Calibri</vt:lpstr>
      <vt:lpstr>Calibri Light</vt:lpstr>
      <vt:lpstr>Garamond</vt:lpstr>
      <vt:lpstr>Old English Text MT</vt:lpstr>
      <vt:lpstr>Rosewood Std Regular</vt:lpstr>
      <vt:lpstr>Times New Roman</vt:lpstr>
      <vt:lpstr>VNI-Ariston</vt:lpstr>
      <vt:lpstr>VNI-Bandit</vt:lpstr>
      <vt:lpstr>VNI-Centur</vt:lpstr>
      <vt:lpstr>VNI-Cooper</vt:lpstr>
      <vt:lpstr>VNI-Duff</vt:lpstr>
      <vt:lpstr>VNI-Rush</vt:lpstr>
      <vt:lpstr>VNI-Times</vt:lpstr>
      <vt:lpstr>Webdings</vt:lpstr>
      <vt:lpstr>Wingdings</vt:lpstr>
      <vt:lpstr>Stream</vt:lpstr>
      <vt:lpstr>Retrospect</vt:lpstr>
      <vt:lpstr>PowerPoint Presentation</vt:lpstr>
      <vt:lpstr>PowerPoint Presentation</vt:lpstr>
      <vt:lpstr>PowerPoint Presentation</vt:lpstr>
      <vt:lpstr>1. QUAN SAÙT VAØ NHAÄN XEÙT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Baøi 3: (veõ trang trí)              Taïo hoaï tieát trang trí</dc:title>
  <dc:creator>haidang_vu</dc:creator>
  <cp:lastModifiedBy>Loan</cp:lastModifiedBy>
  <cp:revision>230</cp:revision>
  <dcterms:created xsi:type="dcterms:W3CDTF">2008-01-17T04:17:11Z</dcterms:created>
  <dcterms:modified xsi:type="dcterms:W3CDTF">2022-04-11T15:24:33Z</dcterms:modified>
</cp:coreProperties>
</file>